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10D4-6EB7-4AB4-A9AC-ADFE4F224E5A}" type="datetimeFigureOut">
              <a:rPr lang="zh-TW" altLang="en-US" smtClean="0"/>
              <a:t>2026/1/24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379A-4881-4C2C-91ED-AF87FE50BE3D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0020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10D4-6EB7-4AB4-A9AC-ADFE4F224E5A}" type="datetimeFigureOut">
              <a:rPr lang="zh-TW" altLang="en-US" smtClean="0"/>
              <a:t>2026/1/24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379A-4881-4C2C-91ED-AF87FE50BE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4630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10D4-6EB7-4AB4-A9AC-ADFE4F224E5A}" type="datetimeFigureOut">
              <a:rPr lang="zh-TW" altLang="en-US" smtClean="0"/>
              <a:t>2026/1/24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379A-4881-4C2C-91ED-AF87FE50BE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1102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10D4-6EB7-4AB4-A9AC-ADFE4F224E5A}" type="datetimeFigureOut">
              <a:rPr lang="zh-TW" altLang="en-US" smtClean="0"/>
              <a:t>2026/1/24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379A-4881-4C2C-91ED-AF87FE50BE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1755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10D4-6EB7-4AB4-A9AC-ADFE4F224E5A}" type="datetimeFigureOut">
              <a:rPr lang="zh-TW" altLang="en-US" smtClean="0"/>
              <a:t>2026/1/24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379A-4881-4C2C-91ED-AF87FE50BE3D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735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10D4-6EB7-4AB4-A9AC-ADFE4F224E5A}" type="datetimeFigureOut">
              <a:rPr lang="zh-TW" altLang="en-US" smtClean="0"/>
              <a:t>2026/1/24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379A-4881-4C2C-91ED-AF87FE50BE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675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10D4-6EB7-4AB4-A9AC-ADFE4F224E5A}" type="datetimeFigureOut">
              <a:rPr lang="zh-TW" altLang="en-US" smtClean="0"/>
              <a:t>2026/1/24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379A-4881-4C2C-91ED-AF87FE50BE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9789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10D4-6EB7-4AB4-A9AC-ADFE4F224E5A}" type="datetimeFigureOut">
              <a:rPr lang="zh-TW" altLang="en-US" smtClean="0"/>
              <a:t>2026/1/24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379A-4881-4C2C-91ED-AF87FE50BE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062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10D4-6EB7-4AB4-A9AC-ADFE4F224E5A}" type="datetimeFigureOut">
              <a:rPr lang="zh-TW" altLang="en-US" smtClean="0"/>
              <a:t>2026/1/24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379A-4881-4C2C-91ED-AF87FE50BE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8921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0BA10D4-6EB7-4AB4-A9AC-ADFE4F224E5A}" type="datetimeFigureOut">
              <a:rPr lang="zh-TW" altLang="en-US" smtClean="0"/>
              <a:t>2026/1/24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13E379A-4881-4C2C-91ED-AF87FE50BE3D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4B6FB454-9A33-4A24-A359-38E4F47B94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81"/>
            <a:ext cx="2584938" cy="75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225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10D4-6EB7-4AB4-A9AC-ADFE4F224E5A}" type="datetimeFigureOut">
              <a:rPr lang="zh-TW" altLang="en-US" smtClean="0"/>
              <a:t>2026/1/24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379A-4881-4C2C-91ED-AF87FE50BE3D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DB9CE54D-6C09-40CE-BAF7-476A5A877F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81"/>
            <a:ext cx="2584938" cy="75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803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0BA10D4-6EB7-4AB4-A9AC-ADFE4F224E5A}" type="datetimeFigureOut">
              <a:rPr lang="zh-TW" altLang="en-US" smtClean="0"/>
              <a:t>2026/1/24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13E379A-4881-4C2C-91ED-AF87FE50BE3D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3634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7CA9A759-E50C-4567-A43E-FE38205198FB}"/>
              </a:ext>
            </a:extLst>
          </p:cNvPr>
          <p:cNvSpPr/>
          <p:nvPr/>
        </p:nvSpPr>
        <p:spPr>
          <a:xfrm>
            <a:off x="1194658" y="2693827"/>
            <a:ext cx="9802684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5000" dirty="0">
                <a:latin typeface="標楷體" panose="03000509000000000000" pitchFamily="65" charset="-120"/>
                <a:ea typeface="標楷體" panose="03000509000000000000" pitchFamily="65" charset="-120"/>
              </a:rPr>
              <a:t>新生001</a:t>
            </a:r>
            <a:endParaRPr lang="en-US" altLang="zh-TW" sz="5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5000" dirty="0">
                <a:latin typeface="標楷體" panose="03000509000000000000" pitchFamily="65" charset="-120"/>
                <a:ea typeface="標楷體" panose="03000509000000000000" pitchFamily="65" charset="-120"/>
              </a:rPr>
              <a:t>如何在教務行政資訊系統查詢班別</a:t>
            </a:r>
          </a:p>
        </p:txBody>
      </p:sp>
    </p:spTree>
    <p:extLst>
      <p:ext uri="{BB962C8B-B14F-4D97-AF65-F5344CB8AC3E}">
        <p14:creationId xmlns:p14="http://schemas.microsoft.com/office/powerpoint/2010/main" val="363998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D5672336-D469-4E8D-896E-8C11546D82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13" b="49661"/>
          <a:stretch/>
        </p:blipFill>
        <p:spPr>
          <a:xfrm>
            <a:off x="354563" y="1752718"/>
            <a:ext cx="6338067" cy="1865971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595C9948-7A07-4D6A-B673-B12127B1D2A4}"/>
              </a:ext>
            </a:extLst>
          </p:cNvPr>
          <p:cNvSpPr/>
          <p:nvPr/>
        </p:nvSpPr>
        <p:spPr>
          <a:xfrm>
            <a:off x="2156460" y="890944"/>
            <a:ext cx="7879080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5000" dirty="0">
                <a:latin typeface="標楷體" panose="03000509000000000000" pitchFamily="65" charset="-120"/>
                <a:ea typeface="標楷體" panose="03000509000000000000" pitchFamily="65" charset="-120"/>
              </a:rPr>
              <a:t>一、進入教務行政資訊系統</a:t>
            </a:r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0106126C-D1C7-40CB-94D3-738857A03F7D}"/>
              </a:ext>
            </a:extLst>
          </p:cNvPr>
          <p:cNvSpPr/>
          <p:nvPr/>
        </p:nvSpPr>
        <p:spPr>
          <a:xfrm>
            <a:off x="5871536" y="1752718"/>
            <a:ext cx="998375" cy="39332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D8BE5EA2-93C6-4B8F-AE48-CB0BE0636D14}"/>
              </a:ext>
            </a:extLst>
          </p:cNvPr>
          <p:cNvSpPr txBox="1"/>
          <p:nvPr/>
        </p:nvSpPr>
        <p:spPr>
          <a:xfrm>
            <a:off x="7033912" y="1858861"/>
            <a:ext cx="49936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進入</a:t>
            </a:r>
            <a:r>
              <a:rPr lang="zh-TW" altLang="en-US" sz="3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空大首頁</a:t>
            </a:r>
            <a:r>
              <a:rPr lang="en-US" altLang="zh-TW" sz="3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點選</a:t>
            </a:r>
            <a:r>
              <a:rPr lang="zh-TW" altLang="en-US" sz="3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右上角</a:t>
            </a:r>
            <a:endParaRPr lang="en-US" altLang="zh-TW" sz="3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[</a:t>
            </a:r>
            <a:r>
              <a:rPr lang="zh-TW" altLang="en-US" sz="3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教務行政資訊系統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]</a:t>
            </a:r>
            <a:endParaRPr lang="zh-TW" altLang="en-US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6751F964-B2C4-437C-AA43-D814AB0C9E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516" b="21251"/>
          <a:stretch/>
        </p:blipFill>
        <p:spPr>
          <a:xfrm>
            <a:off x="460674" y="3921090"/>
            <a:ext cx="5910049" cy="2804462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671C55CF-48E7-4324-89D1-62CD375FCF55}"/>
              </a:ext>
            </a:extLst>
          </p:cNvPr>
          <p:cNvSpPr txBox="1"/>
          <p:nvPr/>
        </p:nvSpPr>
        <p:spPr>
          <a:xfrm>
            <a:off x="7033912" y="4275289"/>
            <a:ext cx="53349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或進入</a:t>
            </a:r>
            <a:r>
              <a:rPr lang="zh-TW" altLang="en-US" sz="3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空大首頁</a:t>
            </a:r>
            <a:r>
              <a:rPr lang="en-US" altLang="zh-TW" sz="3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</a:p>
          <a:p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點選</a:t>
            </a:r>
            <a:r>
              <a:rPr lang="en-US" altLang="zh-TW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[</a:t>
            </a:r>
            <a:r>
              <a:rPr lang="zh-TW" altLang="en-US" sz="3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在校生</a:t>
            </a:r>
            <a:r>
              <a:rPr lang="en-US" altLang="zh-TW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]&gt;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[</a:t>
            </a:r>
            <a:r>
              <a:rPr lang="zh-TW" altLang="en-US" sz="3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學習資源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]&gt;</a:t>
            </a:r>
          </a:p>
          <a:p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[</a:t>
            </a:r>
            <a:r>
              <a:rPr lang="zh-TW" altLang="en-US" sz="3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教務行政資訊系統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]</a:t>
            </a:r>
            <a:endParaRPr lang="zh-TW" altLang="en-US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F11CCA68-98C3-43C2-BC68-D59916D0D2DE}"/>
              </a:ext>
            </a:extLst>
          </p:cNvPr>
          <p:cNvSpPr/>
          <p:nvPr/>
        </p:nvSpPr>
        <p:spPr>
          <a:xfrm>
            <a:off x="2638711" y="4078627"/>
            <a:ext cx="571418" cy="32800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CFE25BA4-46E0-4C91-BC47-817568A07FB4}"/>
              </a:ext>
            </a:extLst>
          </p:cNvPr>
          <p:cNvSpPr/>
          <p:nvPr/>
        </p:nvSpPr>
        <p:spPr>
          <a:xfrm>
            <a:off x="748301" y="5778558"/>
            <a:ext cx="2140813" cy="62224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488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0" grpId="0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9338199B-BABF-40EA-90D7-5EA10D8B40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600"/>
          <a:stretch/>
        </p:blipFill>
        <p:spPr>
          <a:xfrm>
            <a:off x="419878" y="1752718"/>
            <a:ext cx="6456784" cy="2727171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7AD375C9-0E57-4314-9C33-E2F30887D796}"/>
              </a:ext>
            </a:extLst>
          </p:cNvPr>
          <p:cNvSpPr/>
          <p:nvPr/>
        </p:nvSpPr>
        <p:spPr>
          <a:xfrm>
            <a:off x="2156460" y="890944"/>
            <a:ext cx="7879080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5000" dirty="0">
                <a:latin typeface="標楷體" panose="03000509000000000000" pitchFamily="65" charset="-120"/>
                <a:ea typeface="標楷體" panose="03000509000000000000" pitchFamily="65" charset="-120"/>
              </a:rPr>
              <a:t>一、進入教務行政資訊系統</a:t>
            </a: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00862EE7-9BFC-46B0-A764-19AD56132CB2}"/>
              </a:ext>
            </a:extLst>
          </p:cNvPr>
          <p:cNvSpPr/>
          <p:nvPr/>
        </p:nvSpPr>
        <p:spPr>
          <a:xfrm>
            <a:off x="504942" y="3782199"/>
            <a:ext cx="2471523" cy="64321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A26FDE2B-AD39-4C21-A932-D3DA24C7610D}"/>
              </a:ext>
            </a:extLst>
          </p:cNvPr>
          <p:cNvSpPr txBox="1"/>
          <p:nvPr/>
        </p:nvSpPr>
        <p:spPr>
          <a:xfrm>
            <a:off x="7305786" y="1936461"/>
            <a:ext cx="230063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 點選</a:t>
            </a:r>
            <a:r>
              <a:rPr lang="zh-TW" altLang="en-US" sz="3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登入</a:t>
            </a:r>
            <a:endParaRPr lang="zh-TW" altLang="en-US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18771690-9634-4021-BC42-81BA7D1F8D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2966" y="3494314"/>
            <a:ext cx="3587195" cy="2939985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CAC3FAE4-1D4D-49BF-89E2-37EA2E98B4C7}"/>
              </a:ext>
            </a:extLst>
          </p:cNvPr>
          <p:cNvSpPr txBox="1"/>
          <p:nvPr/>
        </p:nvSpPr>
        <p:spPr>
          <a:xfrm>
            <a:off x="7109578" y="3627955"/>
            <a:ext cx="499367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輸入</a:t>
            </a:r>
            <a:r>
              <a:rPr lang="zh-TW" altLang="en-US" sz="3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帳號密碼</a:t>
            </a:r>
            <a:r>
              <a:rPr lang="en-US" altLang="zh-TW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&gt;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點選</a:t>
            </a:r>
            <a:r>
              <a:rPr lang="en-US" altLang="zh-TW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[</a:t>
            </a:r>
            <a:r>
              <a:rPr lang="zh-TW" altLang="en-US" sz="3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登入</a:t>
            </a:r>
            <a:r>
              <a:rPr lang="en-US" altLang="zh-TW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]</a:t>
            </a:r>
          </a:p>
          <a:p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帳號為</a:t>
            </a:r>
            <a:r>
              <a:rPr lang="en-US" altLang="zh-TW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[</a:t>
            </a:r>
            <a:r>
              <a:rPr lang="zh-TW" altLang="en-US" sz="3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學號</a:t>
            </a:r>
            <a:r>
              <a:rPr lang="en-US" altLang="zh-TW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]</a:t>
            </a:r>
          </a:p>
          <a:p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密碼預設為</a:t>
            </a:r>
            <a:r>
              <a:rPr lang="en-US" altLang="zh-TW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[</a:t>
            </a:r>
            <a:r>
              <a:rPr lang="zh-TW" altLang="en-US" sz="3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身分證字號</a:t>
            </a:r>
            <a:r>
              <a:rPr lang="en-US" altLang="zh-TW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]</a:t>
            </a:r>
            <a:endParaRPr lang="zh-TW" altLang="en-US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6587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9A47451C-0BA1-4EE7-AFA4-1C556C2E69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46" y="985752"/>
            <a:ext cx="11902308" cy="5619328"/>
          </a:xfr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9F94DDB9-430E-4916-B8A9-2D3318D2E93F}"/>
              </a:ext>
            </a:extLst>
          </p:cNvPr>
          <p:cNvSpPr/>
          <p:nvPr/>
        </p:nvSpPr>
        <p:spPr>
          <a:xfrm>
            <a:off x="4546990" y="0"/>
            <a:ext cx="4031873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5000" dirty="0">
                <a:latin typeface="標楷體" panose="03000509000000000000" pitchFamily="65" charset="-120"/>
                <a:ea typeface="標楷體" panose="03000509000000000000" pitchFamily="65" charset="-120"/>
              </a:rPr>
              <a:t>二、查詢班別</a:t>
            </a: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3DAA0449-7D0D-4E6A-9616-A52603A22297}"/>
              </a:ext>
            </a:extLst>
          </p:cNvPr>
          <p:cNvSpPr/>
          <p:nvPr/>
        </p:nvSpPr>
        <p:spPr>
          <a:xfrm>
            <a:off x="5107022" y="2889115"/>
            <a:ext cx="1147864" cy="109922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256B74C3-6604-426D-AEAA-58180D83E876}"/>
              </a:ext>
            </a:extLst>
          </p:cNvPr>
          <p:cNvSpPr txBox="1"/>
          <p:nvPr/>
        </p:nvSpPr>
        <p:spPr>
          <a:xfrm>
            <a:off x="7879985" y="2889115"/>
            <a:ext cx="32624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點選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[</a:t>
            </a:r>
            <a:r>
              <a:rPr lang="zh-TW" altLang="en-US" sz="3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上課考試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]</a:t>
            </a:r>
            <a:endParaRPr lang="zh-TW" altLang="en-US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3382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49718229-2D2C-49A3-AD36-02E59164B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68" y="1596342"/>
            <a:ext cx="12192000" cy="3665316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9F98941C-597C-4A4D-8824-1F3D95931E5A}"/>
              </a:ext>
            </a:extLst>
          </p:cNvPr>
          <p:cNvSpPr/>
          <p:nvPr/>
        </p:nvSpPr>
        <p:spPr>
          <a:xfrm>
            <a:off x="4546990" y="0"/>
            <a:ext cx="4031873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5000" dirty="0">
                <a:latin typeface="標楷體" panose="03000509000000000000" pitchFamily="65" charset="-120"/>
                <a:ea typeface="標楷體" panose="03000509000000000000" pitchFamily="65" charset="-120"/>
              </a:rPr>
              <a:t>二、查詢班別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D9BD8AB1-6639-4895-A551-13343124F88F}"/>
              </a:ext>
            </a:extLst>
          </p:cNvPr>
          <p:cNvSpPr txBox="1"/>
          <p:nvPr/>
        </p:nvSpPr>
        <p:spPr>
          <a:xfrm>
            <a:off x="238212" y="5047052"/>
            <a:ext cx="56878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6.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顯示當學期所選課程之</a:t>
            </a:r>
            <a:r>
              <a:rPr lang="zh-TW" altLang="en-US" sz="3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班別</a:t>
            </a: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3354EEC2-9848-4E9D-931E-AA3513BFB156}"/>
              </a:ext>
            </a:extLst>
          </p:cNvPr>
          <p:cNvSpPr/>
          <p:nvPr/>
        </p:nvSpPr>
        <p:spPr>
          <a:xfrm>
            <a:off x="1404801" y="2900328"/>
            <a:ext cx="1608987" cy="37471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37282011-BCCE-4D68-BBF6-A0194C26F4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76388"/>
              </p:ext>
            </p:extLst>
          </p:nvPr>
        </p:nvGraphicFramePr>
        <p:xfrm>
          <a:off x="5926026" y="4533186"/>
          <a:ext cx="5757174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8587">
                  <a:extLst>
                    <a:ext uri="{9D8B030D-6E8A-4147-A177-3AD203B41FA5}">
                      <a16:colId xmlns:a16="http://schemas.microsoft.com/office/drawing/2014/main" val="2234559876"/>
                    </a:ext>
                  </a:extLst>
                </a:gridCol>
                <a:gridCol w="2878587">
                  <a:extLst>
                    <a:ext uri="{9D8B030D-6E8A-4147-A177-3AD203B41FA5}">
                      <a16:colId xmlns:a16="http://schemas.microsoft.com/office/drawing/2014/main" val="3560659816"/>
                    </a:ext>
                  </a:extLst>
                </a:gridCol>
              </a:tblGrid>
              <a:tr h="245868"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班級編號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視訊面授班別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4313974"/>
                  </a:ext>
                </a:extLst>
              </a:tr>
              <a:tr h="245868">
                <a:tc>
                  <a:txBody>
                    <a:bodyPr/>
                    <a:lstStyle/>
                    <a:p>
                      <a:r>
                        <a:rPr lang="en-US" altLang="zh-TW" dirty="0">
                          <a:latin typeface="Adobe Gothic Std B" panose="020B0800000000000000" pitchFamily="34" charset="-128"/>
                          <a:ea typeface="Adobe Gothic Std B" panose="020B0800000000000000" pitchFamily="34" charset="-128"/>
                        </a:rPr>
                        <a:t>ZZZ</a:t>
                      </a:r>
                      <a:r>
                        <a:rPr lang="en-US" altLang="zh-TW" dirty="0">
                          <a:solidFill>
                            <a:srgbClr val="FF0000"/>
                          </a:solidFill>
                          <a:latin typeface="Adobe Gothic Std B" panose="020B0800000000000000" pitchFamily="34" charset="-128"/>
                          <a:ea typeface="Adobe Gothic Std B" panose="020B0800000000000000" pitchFamily="34" charset="-128"/>
                        </a:rPr>
                        <a:t>2</a:t>
                      </a:r>
                      <a:r>
                        <a:rPr lang="en-US" altLang="zh-TW" dirty="0">
                          <a:latin typeface="Adobe Gothic Std B" panose="020B0800000000000000" pitchFamily="34" charset="-128"/>
                          <a:ea typeface="Adobe Gothic Std B" panose="020B0800000000000000" pitchFamily="34" charset="-128"/>
                        </a:rPr>
                        <a:t>XX</a:t>
                      </a:r>
                      <a:endParaRPr lang="zh-TW" altLang="en-US" dirty="0">
                        <a:latin typeface="Adobe Gothic Std B" panose="020B08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上午班</a:t>
                      </a:r>
                      <a:r>
                        <a:rPr lang="en-US" altLang="zh-TW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09:00-10:50</a:t>
                      </a:r>
                      <a:endParaRPr lang="zh-TW" alt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1296143"/>
                  </a:ext>
                </a:extLst>
              </a:tr>
              <a:tr h="245868">
                <a:tc>
                  <a:txBody>
                    <a:bodyPr/>
                    <a:lstStyle/>
                    <a:p>
                      <a:r>
                        <a:rPr lang="en-US" altLang="zh-TW" dirty="0">
                          <a:latin typeface="Adobe Gothic Std B" panose="020B0800000000000000" pitchFamily="34" charset="-128"/>
                          <a:ea typeface="Adobe Gothic Std B" panose="020B0800000000000000" pitchFamily="34" charset="-128"/>
                        </a:rPr>
                        <a:t>ZZZ</a:t>
                      </a:r>
                      <a:r>
                        <a:rPr lang="en-US" altLang="zh-TW" dirty="0">
                          <a:solidFill>
                            <a:srgbClr val="FF0000"/>
                          </a:solidFill>
                          <a:latin typeface="Adobe Gothic Std B" panose="020B0800000000000000" pitchFamily="34" charset="-128"/>
                          <a:ea typeface="Adobe Gothic Std B" panose="020B0800000000000000" pitchFamily="34" charset="-128"/>
                        </a:rPr>
                        <a:t>1</a:t>
                      </a:r>
                      <a:r>
                        <a:rPr lang="en-US" altLang="zh-TW" dirty="0">
                          <a:latin typeface="Adobe Gothic Std B" panose="020B0800000000000000" pitchFamily="34" charset="-128"/>
                          <a:ea typeface="Adobe Gothic Std B" panose="020B0800000000000000" pitchFamily="34" charset="-128"/>
                        </a:rPr>
                        <a:t>XX</a:t>
                      </a:r>
                      <a:endParaRPr lang="zh-TW" altLang="en-US" dirty="0">
                        <a:latin typeface="Adobe Gothic Std B" panose="020B08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下午班</a:t>
                      </a:r>
                      <a:r>
                        <a:rPr lang="en-US" altLang="zh-TW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14:00-15:50</a:t>
                      </a:r>
                      <a:endParaRPr lang="zh-TW" alt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8252913"/>
                  </a:ext>
                </a:extLst>
              </a:tr>
              <a:tr h="245868">
                <a:tc>
                  <a:txBody>
                    <a:bodyPr/>
                    <a:lstStyle/>
                    <a:p>
                      <a:r>
                        <a:rPr lang="en-US" altLang="zh-TW" dirty="0">
                          <a:latin typeface="Adobe Gothic Std B" panose="020B0800000000000000" pitchFamily="34" charset="-128"/>
                          <a:ea typeface="Adobe Gothic Std B" panose="020B0800000000000000" pitchFamily="34" charset="-128"/>
                        </a:rPr>
                        <a:t>ZZZ</a:t>
                      </a:r>
                      <a:r>
                        <a:rPr lang="en-US" altLang="zh-TW" dirty="0">
                          <a:solidFill>
                            <a:srgbClr val="FF0000"/>
                          </a:solidFill>
                          <a:latin typeface="Adobe Gothic Std B" panose="020B0800000000000000" pitchFamily="34" charset="-128"/>
                          <a:ea typeface="Adobe Gothic Std B" panose="020B0800000000000000" pitchFamily="34" charset="-128"/>
                        </a:rPr>
                        <a:t>0</a:t>
                      </a:r>
                      <a:r>
                        <a:rPr lang="en-US" altLang="zh-TW" dirty="0">
                          <a:latin typeface="Adobe Gothic Std B" panose="020B0800000000000000" pitchFamily="34" charset="-128"/>
                          <a:ea typeface="Adobe Gothic Std B" panose="020B0800000000000000" pitchFamily="34" charset="-128"/>
                        </a:rPr>
                        <a:t>XX</a:t>
                      </a:r>
                      <a:endParaRPr lang="zh-TW" altLang="en-US" dirty="0">
                        <a:latin typeface="Adobe Gothic Std B" panose="020B08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夜間班</a:t>
                      </a:r>
                      <a:r>
                        <a:rPr lang="en-US" altLang="zh-TW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19:00-20:50</a:t>
                      </a:r>
                      <a:endParaRPr lang="zh-TW" alt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6647300"/>
                  </a:ext>
                </a:extLst>
              </a:tr>
            </a:tbl>
          </a:graphicData>
        </a:graphic>
      </p:graphicFrame>
      <p:sp>
        <p:nvSpPr>
          <p:cNvPr id="9" name="矩形: 圓角 8">
            <a:extLst>
              <a:ext uri="{FF2B5EF4-FFF2-40B4-BE49-F238E27FC236}">
                <a16:creationId xmlns:a16="http://schemas.microsoft.com/office/drawing/2014/main" id="{CB7B808E-7BA8-446D-A461-F05BCEB518C3}"/>
              </a:ext>
            </a:extLst>
          </p:cNvPr>
          <p:cNvSpPr/>
          <p:nvPr/>
        </p:nvSpPr>
        <p:spPr>
          <a:xfrm>
            <a:off x="5830621" y="2946980"/>
            <a:ext cx="1608987" cy="37471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065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 animBg="1"/>
    </p:bldLst>
  </p:timing>
</p:sld>
</file>

<file path=ppt/theme/theme1.xml><?xml version="1.0" encoding="utf-8"?>
<a:theme xmlns:a="http://schemas.openxmlformats.org/drawingml/2006/main" name="回顧">
  <a:themeElements>
    <a:clrScheme name="回顧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</TotalTime>
  <Words>133</Words>
  <Application>Microsoft Office PowerPoint</Application>
  <PresentationFormat>寬螢幕</PresentationFormat>
  <Paragraphs>25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2" baseType="lpstr">
      <vt:lpstr>Adobe Gothic Std B</vt:lpstr>
      <vt:lpstr>微軟正黑體</vt:lpstr>
      <vt:lpstr>新細明體</vt:lpstr>
      <vt:lpstr>標楷體</vt:lpstr>
      <vt:lpstr>Calibri</vt:lpstr>
      <vt:lpstr>Calibri Light</vt:lpstr>
      <vt:lpstr>回顧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admin</dc:creator>
  <cp:lastModifiedBy>user</cp:lastModifiedBy>
  <cp:revision>8</cp:revision>
  <dcterms:created xsi:type="dcterms:W3CDTF">2023-02-10T05:53:08Z</dcterms:created>
  <dcterms:modified xsi:type="dcterms:W3CDTF">2026-01-24T00:27:30Z</dcterms:modified>
</cp:coreProperties>
</file>